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1" r:id="rId3"/>
    <p:sldId id="262" r:id="rId4"/>
    <p:sldId id="275" r:id="rId5"/>
    <p:sldId id="276" r:id="rId6"/>
    <p:sldId id="277" r:id="rId7"/>
    <p:sldId id="263" r:id="rId8"/>
    <p:sldId id="274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06" autoAdjust="0"/>
  </p:normalViewPr>
  <p:slideViewPr>
    <p:cSldViewPr>
      <p:cViewPr>
        <p:scale>
          <a:sx n="80" d="100"/>
          <a:sy n="80" d="100"/>
        </p:scale>
        <p:origin x="-552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7D81E-6AB8-4CE1-88FD-3B61949CE2B9}" type="doc">
      <dgm:prSet loTypeId="urn:microsoft.com/office/officeart/2005/8/layout/vProcess5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zh-TW" altLang="en-US"/>
        </a:p>
      </dgm:t>
    </dgm:pt>
    <dgm:pt modelId="{3B6E5343-E895-4382-A31F-D199D17E85C9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各系所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院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)/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研究中心邀請大陸籍學者或學生蒞校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D497FE-0891-4524-9894-8DC9BB0E16CE}" type="parTrans" cxnId="{B0387170-A1C6-4E8A-A585-01E109FB19DC}">
      <dgm:prSet/>
      <dgm:spPr/>
      <dgm:t>
        <a:bodyPr/>
        <a:lstStyle/>
        <a:p>
          <a:endParaRPr lang="zh-TW" altLang="en-US"/>
        </a:p>
      </dgm:t>
    </dgm:pt>
    <dgm:pt modelId="{5BB9AF45-41E5-40DF-9C08-9F0E7D80CB4E}" type="sibTrans" cxnId="{B0387170-A1C6-4E8A-A585-01E109FB19DC}">
      <dgm:prSet/>
      <dgm:spPr/>
      <dgm:t>
        <a:bodyPr/>
        <a:lstStyle/>
        <a:p>
          <a:endParaRPr lang="zh-TW" altLang="en-US"/>
        </a:p>
      </dgm:t>
    </dgm:pt>
    <dgm:pt modelId="{726A1EE5-0D0B-4C81-A139-A9EFF50D2DC3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準備申請入台許可證所需文件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310E8A-468B-4F73-8779-3CDB9D0833F8}" type="parTrans" cxnId="{82575641-A5A9-4FE3-BD90-36469C7DA649}">
      <dgm:prSet/>
      <dgm:spPr/>
      <dgm:t>
        <a:bodyPr/>
        <a:lstStyle/>
        <a:p>
          <a:endParaRPr lang="zh-TW" altLang="en-US"/>
        </a:p>
      </dgm:t>
    </dgm:pt>
    <dgm:pt modelId="{DABCF031-9597-4757-8B88-2FB43C872936}" type="sibTrans" cxnId="{82575641-A5A9-4FE3-BD90-36469C7DA649}">
      <dgm:prSet/>
      <dgm:spPr/>
      <dgm:t>
        <a:bodyPr/>
        <a:lstStyle/>
        <a:p>
          <a:endParaRPr lang="zh-TW" altLang="en-US"/>
        </a:p>
      </dgm:t>
    </dgm:pt>
    <dgm:pt modelId="{5979BD9C-D9E9-48E6-8917-38116E100B4E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下載用印申請表及子帳號申請表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&amp;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同意書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校內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A47CD0-E156-4871-ACDA-314A25607099}" type="parTrans" cxnId="{BE31D0AA-F5B3-4390-B93C-AE6550AFA27D}">
      <dgm:prSet/>
      <dgm:spPr/>
      <dgm:t>
        <a:bodyPr/>
        <a:lstStyle/>
        <a:p>
          <a:endParaRPr lang="zh-TW" altLang="en-US"/>
        </a:p>
      </dgm:t>
    </dgm:pt>
    <dgm:pt modelId="{9B5751B8-FCA6-4A11-98C4-47E7EF76D29E}" type="sibTrans" cxnId="{BE31D0AA-F5B3-4390-B93C-AE6550AFA27D}">
      <dgm:prSet/>
      <dgm:spPr/>
      <dgm:t>
        <a:bodyPr/>
        <a:lstStyle/>
        <a:p>
          <a:endParaRPr lang="zh-TW" altLang="en-US"/>
        </a:p>
      </dgm:t>
    </dgm:pt>
    <dgm:pt modelId="{36E7CCBE-5685-4869-9276-92EF15FE93E4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子帳號開通後，將所需文件上傳至移民署網站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058DC1-3166-40C3-88A0-19A549D5C38B}" type="parTrans" cxnId="{9356E724-3B36-4046-AAD4-E9F5E0C0248B}">
      <dgm:prSet/>
      <dgm:spPr/>
      <dgm:t>
        <a:bodyPr/>
        <a:lstStyle/>
        <a:p>
          <a:endParaRPr lang="zh-TW" altLang="en-US"/>
        </a:p>
      </dgm:t>
    </dgm:pt>
    <dgm:pt modelId="{3D97C499-1C0E-4E3C-A7A6-DCD87B500D40}" type="sibTrans" cxnId="{9356E724-3B36-4046-AAD4-E9F5E0C0248B}">
      <dgm:prSet/>
      <dgm:spPr/>
      <dgm:t>
        <a:bodyPr/>
        <a:lstStyle/>
        <a:p>
          <a:endParaRPr lang="zh-TW" altLang="en-US"/>
        </a:p>
      </dgm:t>
    </dgm:pt>
    <dgm:pt modelId="{8F3B8E2A-5733-4D96-A81A-C1F62D83EB8E}" type="pres">
      <dgm:prSet presAssocID="{BA57D81E-6AB8-4CE1-88FD-3B61949CE2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70166A-285D-417A-B630-734C91211022}" type="pres">
      <dgm:prSet presAssocID="{BA57D81E-6AB8-4CE1-88FD-3B61949CE2B9}" presName="dummyMaxCanvas" presStyleCnt="0">
        <dgm:presLayoutVars/>
      </dgm:prSet>
      <dgm:spPr/>
      <dgm:t>
        <a:bodyPr/>
        <a:lstStyle/>
        <a:p>
          <a:endParaRPr lang="zh-TW" altLang="en-US"/>
        </a:p>
      </dgm:t>
    </dgm:pt>
    <dgm:pt modelId="{C04B7AE7-ADE6-4698-AF07-A130FAD3901D}" type="pres">
      <dgm:prSet presAssocID="{BA57D81E-6AB8-4CE1-88FD-3B61949CE2B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7DB87D-E2DF-426F-8EB4-AC29BA1C01C8}" type="pres">
      <dgm:prSet presAssocID="{BA57D81E-6AB8-4CE1-88FD-3B61949CE2B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E92B15-F870-45B6-86B3-71F9B471AC4B}" type="pres">
      <dgm:prSet presAssocID="{BA57D81E-6AB8-4CE1-88FD-3B61949CE2B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971303-7B31-4F2F-A15F-D45DFDCC7921}" type="pres">
      <dgm:prSet presAssocID="{BA57D81E-6AB8-4CE1-88FD-3B61949CE2B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6C741C-B5FD-488A-8BD4-D3509DEA529F}" type="pres">
      <dgm:prSet presAssocID="{BA57D81E-6AB8-4CE1-88FD-3B61949CE2B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489312-E025-4EE1-BB1D-9C2AF22DC18C}" type="pres">
      <dgm:prSet presAssocID="{BA57D81E-6AB8-4CE1-88FD-3B61949CE2B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AC1ADC-4D11-473E-9041-9C32E00B10FE}" type="pres">
      <dgm:prSet presAssocID="{BA57D81E-6AB8-4CE1-88FD-3B61949CE2B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9CD84F-2123-440F-877D-2791BAFAC815}" type="pres">
      <dgm:prSet presAssocID="{BA57D81E-6AB8-4CE1-88FD-3B61949CE2B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99C85-3AA1-48E0-A2B8-4D8A350351FB}" type="pres">
      <dgm:prSet presAssocID="{BA57D81E-6AB8-4CE1-88FD-3B61949CE2B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1CF0C5-DDE2-4B71-8C83-AF7AE19FD3EE}" type="pres">
      <dgm:prSet presAssocID="{BA57D81E-6AB8-4CE1-88FD-3B61949CE2B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AEBE5F-3DBB-42BC-BACC-D22B0D6278D4}" type="pres">
      <dgm:prSet presAssocID="{BA57D81E-6AB8-4CE1-88FD-3B61949CE2B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94C436-038E-4F2D-BB40-CD24D2B14702}" type="presOf" srcId="{36E7CCBE-5685-4869-9276-92EF15FE93E4}" destId="{6D971303-7B31-4F2F-A15F-D45DFDCC7921}" srcOrd="0" destOrd="0" presId="urn:microsoft.com/office/officeart/2005/8/layout/vProcess5"/>
    <dgm:cxn modelId="{C4CC93BC-D002-46E4-8F5D-F9029FABD1FD}" type="presOf" srcId="{5979BD9C-D9E9-48E6-8917-38116E100B4E}" destId="{8E1CF0C5-DDE2-4B71-8C83-AF7AE19FD3EE}" srcOrd="1" destOrd="0" presId="urn:microsoft.com/office/officeart/2005/8/layout/vProcess5"/>
    <dgm:cxn modelId="{35AE370E-5D5D-49CB-B22D-6C84A18D680B}" type="presOf" srcId="{36E7CCBE-5685-4869-9276-92EF15FE93E4}" destId="{6DAEBE5F-3DBB-42BC-BACC-D22B0D6278D4}" srcOrd="1" destOrd="0" presId="urn:microsoft.com/office/officeart/2005/8/layout/vProcess5"/>
    <dgm:cxn modelId="{77E1EEBD-524F-40BD-B846-4B530EEAC433}" type="presOf" srcId="{9B5751B8-FCA6-4A11-98C4-47E7EF76D29E}" destId="{6DAC1ADC-4D11-473E-9041-9C32E00B10FE}" srcOrd="0" destOrd="0" presId="urn:microsoft.com/office/officeart/2005/8/layout/vProcess5"/>
    <dgm:cxn modelId="{E89151C4-CBE0-46C0-8703-ED09D85E0896}" type="presOf" srcId="{3B6E5343-E895-4382-A31F-D199D17E85C9}" destId="{1C9CD84F-2123-440F-877D-2791BAFAC815}" srcOrd="1" destOrd="0" presId="urn:microsoft.com/office/officeart/2005/8/layout/vProcess5"/>
    <dgm:cxn modelId="{E3896E7A-9326-477E-ABB9-1EE8385BABEF}" type="presOf" srcId="{3B6E5343-E895-4382-A31F-D199D17E85C9}" destId="{C04B7AE7-ADE6-4698-AF07-A130FAD3901D}" srcOrd="0" destOrd="0" presId="urn:microsoft.com/office/officeart/2005/8/layout/vProcess5"/>
    <dgm:cxn modelId="{FD3C6E28-C579-4574-B9F4-2E0B8D7EDAC4}" type="presOf" srcId="{726A1EE5-0D0B-4C81-A139-A9EFF50D2DC3}" destId="{72699C85-3AA1-48E0-A2B8-4D8A350351FB}" srcOrd="1" destOrd="0" presId="urn:microsoft.com/office/officeart/2005/8/layout/vProcess5"/>
    <dgm:cxn modelId="{B0CA5F77-FBC7-4B2A-8F9A-CB0F14B38E38}" type="presOf" srcId="{DABCF031-9597-4757-8B88-2FB43C872936}" destId="{C3489312-E025-4EE1-BB1D-9C2AF22DC18C}" srcOrd="0" destOrd="0" presId="urn:microsoft.com/office/officeart/2005/8/layout/vProcess5"/>
    <dgm:cxn modelId="{82575641-A5A9-4FE3-BD90-36469C7DA649}" srcId="{BA57D81E-6AB8-4CE1-88FD-3B61949CE2B9}" destId="{726A1EE5-0D0B-4C81-A139-A9EFF50D2DC3}" srcOrd="1" destOrd="0" parTransId="{0E310E8A-468B-4F73-8779-3CDB9D0833F8}" sibTransId="{DABCF031-9597-4757-8B88-2FB43C872936}"/>
    <dgm:cxn modelId="{BE31D0AA-F5B3-4390-B93C-AE6550AFA27D}" srcId="{BA57D81E-6AB8-4CE1-88FD-3B61949CE2B9}" destId="{5979BD9C-D9E9-48E6-8917-38116E100B4E}" srcOrd="2" destOrd="0" parTransId="{70A47CD0-E156-4871-ACDA-314A25607099}" sibTransId="{9B5751B8-FCA6-4A11-98C4-47E7EF76D29E}"/>
    <dgm:cxn modelId="{6508FF95-B60F-4995-85C2-BDB068E433A2}" type="presOf" srcId="{726A1EE5-0D0B-4C81-A139-A9EFF50D2DC3}" destId="{847DB87D-E2DF-426F-8EB4-AC29BA1C01C8}" srcOrd="0" destOrd="0" presId="urn:microsoft.com/office/officeart/2005/8/layout/vProcess5"/>
    <dgm:cxn modelId="{B8D316BC-E9D6-4168-862B-B13A55812036}" type="presOf" srcId="{5979BD9C-D9E9-48E6-8917-38116E100B4E}" destId="{DCE92B15-F870-45B6-86B3-71F9B471AC4B}" srcOrd="0" destOrd="0" presId="urn:microsoft.com/office/officeart/2005/8/layout/vProcess5"/>
    <dgm:cxn modelId="{9356E724-3B36-4046-AAD4-E9F5E0C0248B}" srcId="{BA57D81E-6AB8-4CE1-88FD-3B61949CE2B9}" destId="{36E7CCBE-5685-4869-9276-92EF15FE93E4}" srcOrd="3" destOrd="0" parTransId="{F8058DC1-3166-40C3-88A0-19A549D5C38B}" sibTransId="{3D97C499-1C0E-4E3C-A7A6-DCD87B500D40}"/>
    <dgm:cxn modelId="{F320FA46-32F3-4126-A229-E87D537A24B0}" type="presOf" srcId="{5BB9AF45-41E5-40DF-9C08-9F0E7D80CB4E}" destId="{CB6C741C-B5FD-488A-8BD4-D3509DEA529F}" srcOrd="0" destOrd="0" presId="urn:microsoft.com/office/officeart/2005/8/layout/vProcess5"/>
    <dgm:cxn modelId="{6D85E63C-759B-4F85-9123-E809BBAB8D0B}" type="presOf" srcId="{BA57D81E-6AB8-4CE1-88FD-3B61949CE2B9}" destId="{8F3B8E2A-5733-4D96-A81A-C1F62D83EB8E}" srcOrd="0" destOrd="0" presId="urn:microsoft.com/office/officeart/2005/8/layout/vProcess5"/>
    <dgm:cxn modelId="{B0387170-A1C6-4E8A-A585-01E109FB19DC}" srcId="{BA57D81E-6AB8-4CE1-88FD-3B61949CE2B9}" destId="{3B6E5343-E895-4382-A31F-D199D17E85C9}" srcOrd="0" destOrd="0" parTransId="{01D497FE-0891-4524-9894-8DC9BB0E16CE}" sibTransId="{5BB9AF45-41E5-40DF-9C08-9F0E7D80CB4E}"/>
    <dgm:cxn modelId="{F6875B27-0584-4DAC-A052-9ACDAAF9AFCD}" type="presParOf" srcId="{8F3B8E2A-5733-4D96-A81A-C1F62D83EB8E}" destId="{0970166A-285D-417A-B630-734C91211022}" srcOrd="0" destOrd="0" presId="urn:microsoft.com/office/officeart/2005/8/layout/vProcess5"/>
    <dgm:cxn modelId="{C0425BCA-1AE6-44F4-8A9D-835B441450B4}" type="presParOf" srcId="{8F3B8E2A-5733-4D96-A81A-C1F62D83EB8E}" destId="{C04B7AE7-ADE6-4698-AF07-A130FAD3901D}" srcOrd="1" destOrd="0" presId="urn:microsoft.com/office/officeart/2005/8/layout/vProcess5"/>
    <dgm:cxn modelId="{4387A67C-EC19-4D2E-B866-53BD6EA5FA6D}" type="presParOf" srcId="{8F3B8E2A-5733-4D96-A81A-C1F62D83EB8E}" destId="{847DB87D-E2DF-426F-8EB4-AC29BA1C01C8}" srcOrd="2" destOrd="0" presId="urn:microsoft.com/office/officeart/2005/8/layout/vProcess5"/>
    <dgm:cxn modelId="{0DF44212-AA5E-4D5E-A60F-341BC8948282}" type="presParOf" srcId="{8F3B8E2A-5733-4D96-A81A-C1F62D83EB8E}" destId="{DCE92B15-F870-45B6-86B3-71F9B471AC4B}" srcOrd="3" destOrd="0" presId="urn:microsoft.com/office/officeart/2005/8/layout/vProcess5"/>
    <dgm:cxn modelId="{EF1C5CE2-4DCE-411E-9485-0AE611984979}" type="presParOf" srcId="{8F3B8E2A-5733-4D96-A81A-C1F62D83EB8E}" destId="{6D971303-7B31-4F2F-A15F-D45DFDCC7921}" srcOrd="4" destOrd="0" presId="urn:microsoft.com/office/officeart/2005/8/layout/vProcess5"/>
    <dgm:cxn modelId="{1797ACC0-4BFF-4AE7-830F-B60F8FA4459B}" type="presParOf" srcId="{8F3B8E2A-5733-4D96-A81A-C1F62D83EB8E}" destId="{CB6C741C-B5FD-488A-8BD4-D3509DEA529F}" srcOrd="5" destOrd="0" presId="urn:microsoft.com/office/officeart/2005/8/layout/vProcess5"/>
    <dgm:cxn modelId="{6CE7F7A1-600C-4718-BAE7-A4BC3446EA49}" type="presParOf" srcId="{8F3B8E2A-5733-4D96-A81A-C1F62D83EB8E}" destId="{C3489312-E025-4EE1-BB1D-9C2AF22DC18C}" srcOrd="6" destOrd="0" presId="urn:microsoft.com/office/officeart/2005/8/layout/vProcess5"/>
    <dgm:cxn modelId="{CA91725E-E2A6-498E-B5A8-5D5CA6955F6D}" type="presParOf" srcId="{8F3B8E2A-5733-4D96-A81A-C1F62D83EB8E}" destId="{6DAC1ADC-4D11-473E-9041-9C32E00B10FE}" srcOrd="7" destOrd="0" presId="urn:microsoft.com/office/officeart/2005/8/layout/vProcess5"/>
    <dgm:cxn modelId="{BC0B8634-BAB4-4866-8F8B-F515B9C61B9A}" type="presParOf" srcId="{8F3B8E2A-5733-4D96-A81A-C1F62D83EB8E}" destId="{1C9CD84F-2123-440F-877D-2791BAFAC815}" srcOrd="8" destOrd="0" presId="urn:microsoft.com/office/officeart/2005/8/layout/vProcess5"/>
    <dgm:cxn modelId="{DA72562A-E54B-4F70-9D3C-3DB91EB7ECDA}" type="presParOf" srcId="{8F3B8E2A-5733-4D96-A81A-C1F62D83EB8E}" destId="{72699C85-3AA1-48E0-A2B8-4D8A350351FB}" srcOrd="9" destOrd="0" presId="urn:microsoft.com/office/officeart/2005/8/layout/vProcess5"/>
    <dgm:cxn modelId="{8FD7D1E6-3712-40B9-B79A-DE5E137B25AD}" type="presParOf" srcId="{8F3B8E2A-5733-4D96-A81A-C1F62D83EB8E}" destId="{8E1CF0C5-DDE2-4B71-8C83-AF7AE19FD3EE}" srcOrd="10" destOrd="0" presId="urn:microsoft.com/office/officeart/2005/8/layout/vProcess5"/>
    <dgm:cxn modelId="{4437AA74-883A-49FF-AC43-D057ABD28F9E}" type="presParOf" srcId="{8F3B8E2A-5733-4D96-A81A-C1F62D83EB8E}" destId="{6DAEBE5F-3DBB-42BC-BACC-D22B0D6278D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B7AE7-ADE6-4698-AF07-A130FAD3901D}">
      <dsp:nvSpPr>
        <dsp:cNvPr id="0" name=""/>
        <dsp:cNvSpPr/>
      </dsp:nvSpPr>
      <dsp:spPr>
        <a:xfrm>
          <a:off x="0" y="0"/>
          <a:ext cx="5760640" cy="899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各系所</a:t>
          </a:r>
          <a:r>
            <a:rPr lang="en-US" alt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院</a:t>
          </a:r>
          <a:r>
            <a:rPr lang="en-US" alt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)/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研究中心邀請大陸籍學者或學生蒞校</a:t>
          </a:r>
          <a:endParaRPr lang="zh-TW" alt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331" y="26331"/>
        <a:ext cx="4714561" cy="846357"/>
      </dsp:txXfrm>
    </dsp:sp>
    <dsp:sp modelId="{847DB87D-E2DF-426F-8EB4-AC29BA1C01C8}">
      <dsp:nvSpPr>
        <dsp:cNvPr id="0" name=""/>
        <dsp:cNvSpPr/>
      </dsp:nvSpPr>
      <dsp:spPr>
        <a:xfrm>
          <a:off x="482453" y="1062478"/>
          <a:ext cx="5760640" cy="899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126486"/>
                <a:satOff val="-2798"/>
                <a:lumOff val="20993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26486"/>
                <a:satOff val="-2798"/>
                <a:lumOff val="20993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26486"/>
                <a:satOff val="-2798"/>
                <a:lumOff val="20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準備申請入台許可證所需文件</a:t>
          </a:r>
          <a:endParaRPr lang="zh-TW" alt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08784" y="1088809"/>
        <a:ext cx="4641161" cy="846357"/>
      </dsp:txXfrm>
    </dsp:sp>
    <dsp:sp modelId="{DCE92B15-F870-45B6-86B3-71F9B471AC4B}">
      <dsp:nvSpPr>
        <dsp:cNvPr id="0" name=""/>
        <dsp:cNvSpPr/>
      </dsp:nvSpPr>
      <dsp:spPr>
        <a:xfrm>
          <a:off x="957706" y="2124956"/>
          <a:ext cx="5760640" cy="899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252972"/>
                <a:satOff val="-5595"/>
                <a:lumOff val="41987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52972"/>
                <a:satOff val="-5595"/>
                <a:lumOff val="41987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52972"/>
                <a:satOff val="-5595"/>
                <a:lumOff val="419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下載用印申請表及子帳號申請表</a:t>
          </a:r>
          <a:r>
            <a:rPr lang="en-US" alt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&amp;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同意書</a:t>
          </a:r>
          <a:r>
            <a:rPr lang="en-US" alt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校內</a:t>
          </a:r>
          <a:r>
            <a:rPr lang="en-US" alt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84037" y="2151287"/>
        <a:ext cx="4648362" cy="846357"/>
      </dsp:txXfrm>
    </dsp:sp>
    <dsp:sp modelId="{6D971303-7B31-4F2F-A15F-D45DFDCC7921}">
      <dsp:nvSpPr>
        <dsp:cNvPr id="0" name=""/>
        <dsp:cNvSpPr/>
      </dsp:nvSpPr>
      <dsp:spPr>
        <a:xfrm>
          <a:off x="1440159" y="3187434"/>
          <a:ext cx="5760640" cy="899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126486"/>
                <a:satOff val="-2798"/>
                <a:lumOff val="20993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26486"/>
                <a:satOff val="-2798"/>
                <a:lumOff val="20993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26486"/>
                <a:satOff val="-2798"/>
                <a:lumOff val="20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子帳號開通後，將所需文件上傳至移民署網站</a:t>
          </a:r>
          <a:endParaRPr lang="zh-TW" alt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6490" y="3213765"/>
        <a:ext cx="4641161" cy="846357"/>
      </dsp:txXfrm>
    </dsp:sp>
    <dsp:sp modelId="{CB6C741C-B5FD-488A-8BD4-D3509DEA529F}">
      <dsp:nvSpPr>
        <dsp:cNvPr id="0" name=""/>
        <dsp:cNvSpPr/>
      </dsp:nvSpPr>
      <dsp:spPr>
        <a:xfrm>
          <a:off x="5176277" y="688567"/>
          <a:ext cx="584362" cy="5843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5307758" y="688567"/>
        <a:ext cx="321400" cy="439732"/>
      </dsp:txXfrm>
    </dsp:sp>
    <dsp:sp modelId="{C3489312-E025-4EE1-BB1D-9C2AF22DC18C}">
      <dsp:nvSpPr>
        <dsp:cNvPr id="0" name=""/>
        <dsp:cNvSpPr/>
      </dsp:nvSpPr>
      <dsp:spPr>
        <a:xfrm>
          <a:off x="5658730" y="1751045"/>
          <a:ext cx="584362" cy="5843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5790211" y="1751045"/>
        <a:ext cx="321400" cy="439732"/>
      </dsp:txXfrm>
    </dsp:sp>
    <dsp:sp modelId="{6DAC1ADC-4D11-473E-9041-9C32E00B10FE}">
      <dsp:nvSpPr>
        <dsp:cNvPr id="0" name=""/>
        <dsp:cNvSpPr/>
      </dsp:nvSpPr>
      <dsp:spPr>
        <a:xfrm>
          <a:off x="6133983" y="2813523"/>
          <a:ext cx="584362" cy="5843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6265464" y="2813523"/>
        <a:ext cx="321400" cy="439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7F39E-8165-4F9C-8DE8-1870F505514F}" type="datetimeFigureOut">
              <a:rPr lang="zh-TW" altLang="en-US" smtClean="0"/>
              <a:t>2018/6/22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D6710-54B0-4A75-85AD-C21D37A22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0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1E18-7AB4-462B-917E-8C1F046D488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91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1E18-7AB4-462B-917E-8C1F046D488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25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1E18-7AB4-462B-917E-8C1F046D488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45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1E18-7AB4-462B-917E-8C1F046D488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62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D6710-54B0-4A75-85AD-C21D37A22BE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929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1E18-7AB4-462B-917E-8C1F046D488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713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1E18-7AB4-462B-917E-8C1F046D488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499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1E18-7AB4-462B-917E-8C1F046D488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241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1E18-7AB4-462B-917E-8C1F046D488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4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95686"/>
            <a:ext cx="7772400" cy="7200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571750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D517-CC84-4BA0-AA46-B270373D8D5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BF4E-D3A2-4DCA-9F57-CC6AF0EC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205979"/>
            <a:ext cx="670708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1200151"/>
            <a:ext cx="6707088" cy="3394472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D517-CC84-4BA0-AA46-B270373D8D5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BF4E-D3A2-4DCA-9F57-CC6AF0EC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9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7155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35647"/>
            <a:ext cx="8229600" cy="29589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D517-CC84-4BA0-AA46-B270373D8D5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BF4E-D3A2-4DCA-9F57-CC6AF0EC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0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AD517-CC84-4BA0-AA46-B270373D8D5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BBF4E-D3A2-4DCA-9F57-CC6AF0EC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9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t.immigration.gov.tw/PB/login/auth?applyType=2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70" y="1491630"/>
            <a:ext cx="9135130" cy="2106233"/>
          </a:xfrm>
        </p:spPr>
        <p:txBody>
          <a:bodyPr>
            <a:normAutofit/>
          </a:bodyPr>
          <a:lstStyle/>
          <a:p>
            <a:r>
              <a:rPr lang="zh-TW" altLang="en-US" sz="3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大陸地區人民申請來臺</a:t>
            </a:r>
            <a:r>
              <a:rPr lang="zh-TW" altLang="en-US" sz="3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從事專業</a:t>
            </a:r>
            <a:r>
              <a:rPr lang="zh-TW" altLang="en-US" sz="3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參訪線上申辦說明會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19836" y="3723878"/>
            <a:ext cx="9144000" cy="739248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國際事務處</a:t>
            </a:r>
            <a:endParaRPr lang="en-US" altLang="zh-TW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107.06.20</a:t>
            </a:r>
            <a:endParaRPr lang="zh-TW" altLang="en-US" sz="2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28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7" r="1936" b="9097"/>
          <a:stretch/>
        </p:blipFill>
        <p:spPr bwMode="auto">
          <a:xfrm>
            <a:off x="1709012" y="555526"/>
            <a:ext cx="724848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向下箭號 4"/>
          <p:cNvSpPr/>
          <p:nvPr/>
        </p:nvSpPr>
        <p:spPr>
          <a:xfrm rot="5400000">
            <a:off x="4088518" y="1533169"/>
            <a:ext cx="181737" cy="36690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" name="矩形 3"/>
          <p:cNvSpPr/>
          <p:nvPr/>
        </p:nvSpPr>
        <p:spPr>
          <a:xfrm>
            <a:off x="4375301" y="1566579"/>
            <a:ext cx="19159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3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點選專業人士參訪申請</a:t>
            </a:r>
          </a:p>
        </p:txBody>
      </p:sp>
    </p:spTree>
    <p:extLst>
      <p:ext uri="{BB962C8B-B14F-4D97-AF65-F5344CB8AC3E}">
        <p14:creationId xmlns:p14="http://schemas.microsoft.com/office/powerpoint/2010/main" val="16030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2968" b="9355"/>
          <a:stretch/>
        </p:blipFill>
        <p:spPr bwMode="auto">
          <a:xfrm>
            <a:off x="1814736" y="627534"/>
            <a:ext cx="7194864" cy="353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向下箭號 5"/>
          <p:cNvSpPr/>
          <p:nvPr/>
        </p:nvSpPr>
        <p:spPr>
          <a:xfrm rot="5400000">
            <a:off x="4088519" y="2304276"/>
            <a:ext cx="181737" cy="36690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9375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19420" r="2903" b="6000"/>
          <a:stretch/>
        </p:blipFill>
        <p:spPr bwMode="auto">
          <a:xfrm>
            <a:off x="1907704" y="411510"/>
            <a:ext cx="6526162" cy="319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向下箭號 4"/>
          <p:cNvSpPr/>
          <p:nvPr/>
        </p:nvSpPr>
        <p:spPr>
          <a:xfrm rot="5400000" flipH="1">
            <a:off x="4389549" y="449945"/>
            <a:ext cx="299991" cy="6551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" name="矩形 3"/>
          <p:cNvSpPr/>
          <p:nvPr/>
        </p:nvSpPr>
        <p:spPr>
          <a:xfrm>
            <a:off x="1930653" y="3702076"/>
            <a:ext cx="7007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待申請資料送出審核後，系統將會發出通知信件提醒是否需補件或進行繳費之接續動作</a:t>
            </a:r>
          </a:p>
        </p:txBody>
      </p:sp>
    </p:spTree>
    <p:extLst>
      <p:ext uri="{BB962C8B-B14F-4D97-AF65-F5344CB8AC3E}">
        <p14:creationId xmlns:p14="http://schemas.microsoft.com/office/powerpoint/2010/main" val="16740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843558"/>
            <a:ext cx="7200800" cy="3942438"/>
          </a:xfrm>
        </p:spPr>
        <p:txBody>
          <a:bodyPr>
            <a:normAutofit lnSpcReduction="10000"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大陸地區人民進入臺灣地區許可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辦法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第三十六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</a:p>
          <a:p>
            <a:pPr marL="0" indent="0">
              <a:buNone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陸地區人民經許可進入臺灣地區從事專業交流，其主要專業活動，不得變更；預定進入臺灣地區日期或行程有變更者，邀請單位於入境前或行程變更前，應檢具確認行程表及原核定行程表，送主管機關及相關目的事業主管機關備查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不得變更已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核准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之停留日數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835696" y="12347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行程變更</a:t>
            </a:r>
            <a:endParaRPr lang="zh-TW" altLang="en-US"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69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申請延長在臺停留期間方式</a:t>
            </a:r>
            <a:endParaRPr lang="zh-TW" altLang="en-US" sz="3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經許可進入之大陸地區人民為申請辦理延期，應於停留期間屆滿五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，備齊下列文件，由邀請單位代向本署各服務站臨櫃以紙本送件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提出。但經許可停留期間在十二日以下者，應於停留期間屆滿二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提出申請：</a:t>
            </a:r>
          </a:p>
          <a:p>
            <a:pPr lvl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延期申請書。</a:t>
            </a:r>
          </a:p>
          <a:p>
            <a:pPr lvl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臺灣地區入出境許可證。</a:t>
            </a:r>
          </a:p>
          <a:p>
            <a:pPr lvl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大陸地區核發之有效證照影本。</a:t>
            </a:r>
          </a:p>
          <a:p>
            <a:pPr lvl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延期計畫書及行程表。</a:t>
            </a:r>
          </a:p>
          <a:p>
            <a:pPr lvl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延期費用新臺幣參佰元。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34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627534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校內邀請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學者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代申請大陸地區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人民來臺，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對於其背景、行程應先予了解並負有遵守移民署相關規定之行政法義務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若有行程異動務必於入境前報備並依核定日期入、出境</a:t>
            </a:r>
            <a:r>
              <a:rPr lang="zh-TW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提早入境、延後入境、提早出境、逾期出境皆為違規。請務必提前於線上申請變更行程報備）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若有違規事實發生，移民署將不予受理本校申請入臺證六個月至三年。受罰對象為高雄醫學大學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非單一行政或教學單位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76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1720" y="1923678"/>
            <a:ext cx="6707088" cy="857250"/>
          </a:xfrm>
        </p:spPr>
        <p:txBody>
          <a:bodyPr/>
          <a:lstStyle/>
          <a:p>
            <a:pPr algn="ctr"/>
            <a:r>
              <a:rPr lang="en-US" altLang="zh-TW" dirty="0" smtClean="0"/>
              <a:t>Q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353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573640227"/>
              </p:ext>
            </p:extLst>
          </p:nvPr>
        </p:nvGraphicFramePr>
        <p:xfrm>
          <a:off x="1835696" y="645536"/>
          <a:ext cx="7200800" cy="40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1835696" y="12347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申請流程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59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7704" y="858112"/>
            <a:ext cx="6588732" cy="387387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委託書</a:t>
            </a:r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保證書</a:t>
            </a:r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活動計畫</a:t>
            </a:r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邀請函</a:t>
            </a:r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行程</a:t>
            </a:r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上傳至移民署網站</a:t>
            </a:r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團體名冊</a:t>
            </a:r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於線上系統送出申請案時，由系統代為產出</a:t>
            </a:r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申請書</a:t>
            </a:r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大陸地區居民身分證影本</a:t>
            </a:r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大頭照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123728" y="843558"/>
            <a:ext cx="3348372" cy="1512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40152" y="1223730"/>
            <a:ext cx="23006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需學校官印及校長職名章</a:t>
            </a:r>
          </a:p>
        </p:txBody>
      </p:sp>
      <p:sp>
        <p:nvSpPr>
          <p:cNvPr id="8" name="矩形 7"/>
          <p:cNvSpPr/>
          <p:nvPr/>
        </p:nvSpPr>
        <p:spPr>
          <a:xfrm>
            <a:off x="5974804" y="1546894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院級</a:t>
            </a:r>
            <a:r>
              <a:rPr lang="zh-TW" altLang="en-US" sz="1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以下單位簽章</a:t>
            </a:r>
            <a:endParaRPr lang="zh-TW" altLang="en-US" sz="15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835696" y="12347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申請入臺許可證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所需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學者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123728" y="846950"/>
            <a:ext cx="3348372" cy="107672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53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8" grpId="0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7704" y="858113"/>
            <a:ext cx="6588732" cy="339447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委託書</a:t>
            </a:r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保證書</a:t>
            </a:r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活動計畫書</a:t>
            </a:r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邀請函</a:t>
            </a:r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邀請人員名冊</a:t>
            </a:r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行程表</a:t>
            </a:r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大陸</a:t>
            </a: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地區人民入出臺灣地區</a:t>
            </a:r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申請書</a:t>
            </a:r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大陸地區居民身分證影本</a:t>
            </a:r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大頭照</a:t>
            </a:r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學生證與在學證明書</a:t>
            </a:r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123728" y="771550"/>
            <a:ext cx="6264696" cy="17281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14132" y="1158085"/>
            <a:ext cx="23006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需學校官印及校長職名章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835696" y="12347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申請入臺許可證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所需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82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64660" y="411510"/>
            <a:ext cx="6984776" cy="33944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短期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研修健康檢查丙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 </a:t>
            </a:r>
            <a:r>
              <a:rPr lang="en-US" altLang="zh-TW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停留未逾</a:t>
            </a: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個月者免附</a:t>
            </a:r>
            <a:r>
              <a:rPr lang="en-US" altLang="zh-TW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lvl="0" indent="0">
              <a:buNone/>
            </a:pP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en-US" altLang="zh-TW" sz="2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緊急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事件授權許可同意書</a:t>
            </a:r>
          </a:p>
          <a:p>
            <a:pPr lvl="0"/>
            <a:endParaRPr lang="en-US" altLang="zh-TW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835696" y="12347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其他文件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195736" y="141962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源依據：「大陸地區教育專業人士及學生來臺從事教育活動審查要點」第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點：大陸地區學生來臺研修，停留期間逾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個月者，邀請單位應協助辦理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健康檢查。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83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1499" t="10919" r="32276" b="8441"/>
          <a:stretch/>
        </p:blipFill>
        <p:spPr>
          <a:xfrm>
            <a:off x="1979712" y="195486"/>
            <a:ext cx="3168352" cy="440814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411760" y="4603628"/>
            <a:ext cx="25202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1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短期研修健康檢查</a:t>
            </a:r>
            <a:r>
              <a:rPr lang="zh-TW" altLang="en-US" sz="1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表（</a:t>
            </a:r>
            <a:r>
              <a:rPr lang="zh-TW" altLang="en-US" sz="1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丙表）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46850" t="14721" r="14826" b="9680"/>
          <a:stretch/>
        </p:blipFill>
        <p:spPr>
          <a:xfrm>
            <a:off x="5148064" y="195485"/>
            <a:ext cx="3600400" cy="443884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64088" y="4584821"/>
            <a:ext cx="3168352" cy="34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16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緊急</a:t>
            </a:r>
            <a:r>
              <a:rPr lang="zh-TW" altLang="en-US" sz="16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事件授權許可同意</a:t>
            </a:r>
            <a:r>
              <a:rPr lang="zh-TW" altLang="en-US" sz="16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endParaRPr lang="zh-TW" altLang="en-US" sz="16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42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24838" r="64517" b="15032"/>
          <a:stretch/>
        </p:blipFill>
        <p:spPr bwMode="auto">
          <a:xfrm>
            <a:off x="4788024" y="585143"/>
            <a:ext cx="3221022" cy="446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835696" y="12347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下載用印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內秘書室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81944" y="2643758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b="1" dirty="0">
                <a:solidFill>
                  <a:srgbClr val="FF0000"/>
                </a:solidFill>
              </a:rPr>
              <a:t>勾選項目</a:t>
            </a:r>
            <a:r>
              <a:rPr lang="en-US" altLang="zh-TW" b="1" dirty="0">
                <a:solidFill>
                  <a:srgbClr val="FF0000"/>
                </a:solidFill>
              </a:rPr>
              <a:t>7.</a:t>
            </a:r>
            <a:r>
              <a:rPr lang="zh-TW" altLang="en-US" b="1" dirty="0">
                <a:solidFill>
                  <a:srgbClr val="FF0000"/>
                </a:solidFill>
              </a:rPr>
              <a:t>大陸人士來台申請文件</a:t>
            </a:r>
            <a:r>
              <a:rPr lang="en-US" altLang="zh-TW" b="1" dirty="0">
                <a:solidFill>
                  <a:srgbClr val="FF0000"/>
                </a:solidFill>
              </a:rPr>
              <a:t>-</a:t>
            </a:r>
            <a:r>
              <a:rPr lang="zh-TW" altLang="en-US" b="1" dirty="0">
                <a:solidFill>
                  <a:srgbClr val="FF0000"/>
                </a:solidFill>
              </a:rPr>
              <a:t>關防及校長職銜簽名章</a:t>
            </a:r>
            <a:r>
              <a:rPr lang="en-US" altLang="zh-TW" b="1" dirty="0">
                <a:solidFill>
                  <a:srgbClr val="FF0000"/>
                </a:solidFill>
              </a:rPr>
              <a:t>:</a:t>
            </a: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委託書、保證書、活動計畫書及行程表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71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0"/>
            <a:ext cx="6707088" cy="857250"/>
          </a:xfrm>
        </p:spPr>
        <p:txBody>
          <a:bodyPr>
            <a:noAutofit/>
          </a:bodyPr>
          <a:lstStyle/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大陸地區人民來台從事專業參訪線上申辦子帳號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建立表單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注意須知</a:t>
            </a:r>
            <a:endParaRPr lang="zh-TW" alt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3" t="17612" r="32581" b="8065"/>
          <a:stretch/>
        </p:blipFill>
        <p:spPr bwMode="auto">
          <a:xfrm>
            <a:off x="5292080" y="335118"/>
            <a:ext cx="3178663" cy="444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21741" r="35161" b="29984"/>
          <a:stretch/>
        </p:blipFill>
        <p:spPr bwMode="auto">
          <a:xfrm>
            <a:off x="1547664" y="742245"/>
            <a:ext cx="3395648" cy="362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514312" y="4450794"/>
            <a:ext cx="3429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1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子帳號建立表單</a:t>
            </a:r>
            <a:r>
              <a:rPr lang="zh-TW" altLang="en-US" sz="1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及注意須知內容</a:t>
            </a:r>
            <a:endParaRPr lang="en-US" altLang="zh-TW" sz="1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國際處</a:t>
            </a:r>
            <a:r>
              <a:rPr lang="en-US" altLang="zh-TW" sz="1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405247" y="4011860"/>
            <a:ext cx="2952328" cy="6995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148064" y="4358461"/>
            <a:ext cx="38164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申請人及單位主管簽章後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一式兩份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r>
              <a:rPr lang="zh-TW" altLang="en-US" b="1" dirty="0">
                <a:solidFill>
                  <a:srgbClr val="FF0000"/>
                </a:solidFill>
              </a:rPr>
              <a:t>由申請單位及國際處各留存一份</a:t>
            </a:r>
          </a:p>
        </p:txBody>
      </p:sp>
    </p:spTree>
    <p:extLst>
      <p:ext uri="{BB962C8B-B14F-4D97-AF65-F5344CB8AC3E}">
        <p14:creationId xmlns:p14="http://schemas.microsoft.com/office/powerpoint/2010/main" val="201870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14000" r="2305" b="4853"/>
          <a:stretch/>
        </p:blipFill>
        <p:spPr bwMode="auto">
          <a:xfrm>
            <a:off x="2123728" y="915566"/>
            <a:ext cx="6603590" cy="347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580720" y="2368145"/>
            <a:ext cx="15696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3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以申請核定過後的</a:t>
            </a:r>
            <a:endParaRPr lang="en-US" altLang="zh-TW" sz="13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3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子帳號密碼登入</a:t>
            </a:r>
          </a:p>
        </p:txBody>
      </p:sp>
      <p:sp>
        <p:nvSpPr>
          <p:cNvPr id="6" name="向下箭號 5"/>
          <p:cNvSpPr/>
          <p:nvPr/>
        </p:nvSpPr>
        <p:spPr>
          <a:xfrm rot="5400000">
            <a:off x="6222929" y="2427067"/>
            <a:ext cx="181737" cy="36690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矩形 2"/>
          <p:cNvSpPr/>
          <p:nvPr/>
        </p:nvSpPr>
        <p:spPr>
          <a:xfrm>
            <a:off x="2483769" y="4419454"/>
            <a:ext cx="6467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*子帳號將於</a:t>
            </a:r>
            <a:r>
              <a:rPr lang="zh-TW" altLang="en-US" sz="2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學者</a:t>
            </a:r>
            <a:r>
              <a:rPr lang="en-US" altLang="zh-TW" sz="2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學生離境時，同步刪除</a:t>
            </a: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權限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835696" y="123478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子帳號開通後，將所需文件上傳至移民署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mt.immigration.gov.tw/PB/login/auth?applyType=2B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72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232</Template>
  <TotalTime>242</TotalTime>
  <Words>696</Words>
  <Application>Microsoft Office PowerPoint</Application>
  <PresentationFormat>如螢幕大小 (16:9)</PresentationFormat>
  <Paragraphs>82</Paragraphs>
  <Slides>16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232</vt:lpstr>
      <vt:lpstr>大陸地區人民申請來臺從事專業參訪線上申辦說明會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(校內)大陸地區人民來台從事專業參訪線上申辦子帳號建立表單&amp;注意須知</vt:lpstr>
      <vt:lpstr>PowerPoint 簡報</vt:lpstr>
      <vt:lpstr>PowerPoint 簡報</vt:lpstr>
      <vt:lpstr>PowerPoint 簡報</vt:lpstr>
      <vt:lpstr>PowerPoint 簡報</vt:lpstr>
      <vt:lpstr>PowerPoint 簡報</vt:lpstr>
      <vt:lpstr>申請延長在臺停留期間方式</vt:lpstr>
      <vt:lpstr>PowerPoint 簡報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大陸地區人民申請來臺從事商務活動(跨國企業) 及專業參訪線上申辦說明會</dc:title>
  <dc:creator>Windows 使用者</dc:creator>
  <cp:lastModifiedBy>user</cp:lastModifiedBy>
  <cp:revision>10</cp:revision>
  <dcterms:created xsi:type="dcterms:W3CDTF">2018-06-15T05:35:52Z</dcterms:created>
  <dcterms:modified xsi:type="dcterms:W3CDTF">2018-06-22T03:10:52Z</dcterms:modified>
</cp:coreProperties>
</file>